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05" r:id="rId3"/>
    <p:sldId id="309" r:id="rId4"/>
    <p:sldId id="310" r:id="rId5"/>
    <p:sldId id="31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5C5C5"/>
    <a:srgbClr val="C0C0C0"/>
    <a:srgbClr val="DDDDDD"/>
    <a:srgbClr val="333333"/>
    <a:srgbClr val="FFFFFF"/>
    <a:srgbClr val="70A8DA"/>
    <a:srgbClr val="357DA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4" autoAdjust="0"/>
    <p:restoredTop sz="93743" autoAdjust="0"/>
  </p:normalViewPr>
  <p:slideViewPr>
    <p:cSldViewPr>
      <p:cViewPr varScale="1">
        <p:scale>
          <a:sx n="65" d="100"/>
          <a:sy n="65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60994D-592B-4E36-A769-653D249D22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2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4" descr="3"/>
          <p:cNvSpPr>
            <a:spLocks noChangeArrowheads="1"/>
          </p:cNvSpPr>
          <p:nvPr/>
        </p:nvSpPr>
        <p:spPr bwMode="gray">
          <a:xfrm>
            <a:off x="2492375" y="4510088"/>
            <a:ext cx="742950" cy="7445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34" descr="5"/>
          <p:cNvSpPr>
            <a:spLocks noChangeArrowheads="1"/>
          </p:cNvSpPr>
          <p:nvPr/>
        </p:nvSpPr>
        <p:spPr bwMode="gray">
          <a:xfrm>
            <a:off x="915988" y="4510088"/>
            <a:ext cx="742950" cy="74453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gray">
          <a:xfrm>
            <a:off x="2492375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47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09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9" name="Group 7"/>
          <p:cNvGrpSpPr>
            <a:grpSpLocks/>
          </p:cNvGrpSpPr>
          <p:nvPr/>
        </p:nvGrpSpPr>
        <p:grpSpPr bwMode="auto">
          <a:xfrm rot="10800000">
            <a:off x="6003925" y="1778000"/>
            <a:ext cx="2768600" cy="779463"/>
            <a:chOff x="1566" y="164"/>
            <a:chExt cx="1455" cy="425"/>
          </a:xfrm>
        </p:grpSpPr>
        <p:sp>
          <p:nvSpPr>
            <p:cNvPr id="3080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9" name="Freeform 27" descr="Dark upward diagonal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46" name="Group 74"/>
          <p:cNvGrpSpPr>
            <a:grpSpLocks/>
          </p:cNvGrpSpPr>
          <p:nvPr/>
        </p:nvGrpSpPr>
        <p:grpSpPr bwMode="auto"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3102" name="Freeform 30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Rectangle 38" descr="1"/>
          <p:cNvSpPr>
            <a:spLocks noChangeArrowheads="1"/>
          </p:cNvSpPr>
          <p:nvPr/>
        </p:nvSpPr>
        <p:spPr bwMode="gray">
          <a:xfrm>
            <a:off x="4067175" y="4497388"/>
            <a:ext cx="741363" cy="7429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Rectangle 40" descr="7"/>
          <p:cNvSpPr>
            <a:spLocks noChangeArrowheads="1"/>
          </p:cNvSpPr>
          <p:nvPr/>
        </p:nvSpPr>
        <p:spPr bwMode="gray">
          <a:xfrm>
            <a:off x="3275013" y="5314950"/>
            <a:ext cx="742950" cy="7429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gray">
          <a:xfrm>
            <a:off x="3282950" y="4510088"/>
            <a:ext cx="741363" cy="744537"/>
          </a:xfrm>
          <a:prstGeom prst="rect">
            <a:avLst/>
          </a:prstGeom>
          <a:solidFill>
            <a:srgbClr val="D7D7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Rectangle 37" descr="6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fld id="{0B6A27FB-E2E3-48F7-9BCD-2947119C4C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gray">
          <a:xfrm>
            <a:off x="161925" y="842963"/>
            <a:ext cx="1303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FFFF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1703388" y="451167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128588" y="4511675"/>
            <a:ext cx="741362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2492375" y="5314950"/>
            <a:ext cx="742950" cy="742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15" name="Picture 43" descr="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130175" y="2911475"/>
            <a:ext cx="1347788" cy="153193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8194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42" name="Rectangle 70" descr="2"/>
          <p:cNvSpPr>
            <a:spLocks noChangeArrowheads="1"/>
          </p:cNvSpPr>
          <p:nvPr/>
        </p:nvSpPr>
        <p:spPr bwMode="gray">
          <a:xfrm>
            <a:off x="1701800" y="3705225"/>
            <a:ext cx="744538" cy="7429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6" grpId="0" animBg="1"/>
      <p:bldP spid="3128" grpId="0" animBg="1"/>
      <p:bldP spid="3099" grpId="0" animBg="1"/>
      <p:bldP spid="3100" grpId="0" animBg="1"/>
      <p:bldP spid="3105" grpId="0" animBg="1"/>
      <p:bldP spid="3109" grpId="0" animBg="1"/>
      <p:bldP spid="3121" grpId="0" animBg="1"/>
      <p:bldP spid="3074" grpId="0"/>
      <p:bldP spid="314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7036F-A7F7-4522-AE4B-F2D57521E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E4BE8-B038-44BE-8658-5C5272E74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B87FCD04-F07A-4A08-A031-F891F1075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C1752507-DBCF-42A5-9EAF-B68F5C134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736FB2F2-0000-4FF9-AA4C-C47343C3A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D2E8A25A-4303-4009-90DB-7B294A1BF4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A6DC5-8CB6-4593-AE3A-FFBD101FC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6A580-735A-4DBD-97B3-A42AF1B71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59258-9D73-4EF8-AFDA-673B820676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48857-DA2B-478B-9620-D743CBEAB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38561-8DED-4E82-9252-A4B0071DD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07326-F188-4781-AAB3-B87D1651C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A14D8-CE0F-4983-972C-5B3917C7DB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F12B0-BCB0-4BD2-A693-31E62D545F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fld id="{3B291F3B-5386-4627-8125-539B32E4F8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gray">
          <a:xfrm>
            <a:off x="144463" y="6454775"/>
            <a:ext cx="1495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i="1">
                <a:solidFill>
                  <a:srgbClr val="FFFFFF"/>
                </a:solidFill>
                <a:latin typeface="Times New Roman" pitchFamily="18" charset="0"/>
              </a:rPr>
              <a:t>www.themegallery.com</a:t>
            </a:r>
          </a:p>
        </p:txBody>
      </p:sp>
      <p:sp>
        <p:nvSpPr>
          <p:cNvPr id="1054" name="Rectangle 30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Rectangle 31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54" grpId="0" animBg="1"/>
      <p:bldP spid="1055" grpId="0" animBg="1"/>
      <p:bldP spid="1060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5175" y="1752600"/>
            <a:ext cx="8302625" cy="1470025"/>
          </a:xfrm>
        </p:spPr>
        <p:txBody>
          <a:bodyPr/>
          <a:lstStyle/>
          <a:p>
            <a:pPr algn="ctr"/>
            <a:r>
              <a:rPr lang="en-US" sz="2600" dirty="0" smtClean="0">
                <a:solidFill>
                  <a:schemeClr val="tx2"/>
                </a:solidFill>
              </a:rPr>
              <a:t/>
            </a:r>
            <a:br>
              <a:rPr lang="en-US" sz="2600" dirty="0" smtClean="0">
                <a:solidFill>
                  <a:schemeClr val="tx2"/>
                </a:solidFill>
              </a:rPr>
            </a:br>
            <a:r>
              <a:rPr lang="en-US" sz="2600" dirty="0" smtClean="0">
                <a:solidFill>
                  <a:schemeClr val="tx2"/>
                </a:solidFill>
              </a:rPr>
              <a:t/>
            </a:r>
            <a:br>
              <a:rPr lang="en-US" sz="2600" dirty="0" smtClean="0">
                <a:solidFill>
                  <a:schemeClr val="tx2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CÂU 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TRẦN THUẬT ĐƠN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053" name="AutoShape 5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AutoShape 7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AutoShape 9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C:\Users\Hp\Desktop\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518" y="457200"/>
            <a:ext cx="1352550" cy="13525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350837"/>
            <a:ext cx="6781800" cy="8683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 CÂU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TRẦN THUẬT ĐƠN LÀ GÌ ?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600" y="1295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CÁC CÂU SAU DÙNG LÀM GÌ ?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(MỤC ĐÍCH NÓI)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19812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(1)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Chưa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nghe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hết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câu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tôi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đã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hếch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răng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lên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xì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một</a:t>
            </a:r>
            <a:endParaRPr lang="en-US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pPr algn="just"/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hơi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rõ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dài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.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791200" y="1918855"/>
            <a:ext cx="0" cy="426720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1673" y="2678944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(2)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Rồi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với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bộ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điệu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khinh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khỉnh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tôi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mắng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: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1673" y="3124476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(3)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Hức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!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1673" y="357000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(4)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Thông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ngách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sang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nhà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ta ?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1673" y="401554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(5)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Dễ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nghe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nhỉ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!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1673" y="4471013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(6)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Chú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mày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hôi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như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cú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mèo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thế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này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, ta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nào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chịu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...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5528" y="4916545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(7)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Thôi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im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cái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điệu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hát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mưa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dầm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sùi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sụt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ấy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đi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.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2455" y="5357336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(8)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Đào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tổ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nông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thì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cho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chết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!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2455" y="58028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(9)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Tôi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về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không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một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chút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bận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tâ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</a:rPr>
              <a:t>m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</a:rPr>
              <a:t>.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43600" y="1981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Kể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43600" y="269471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Kể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43600" y="3138055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Biểu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cảm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43600" y="356419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Hỏi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43600" y="3993463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Bộc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lộ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thái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độ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43600" y="4467663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Tả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+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Nhận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xét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3600" y="490404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Cầu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khiến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43600" y="534792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Bộc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lộ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thái</a:t>
            </a:r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độ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43600" y="582039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</a:t>
            </a:r>
            <a:r>
              <a:rPr lang="en-US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Kể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6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9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1"/>
      <p:bldP spid="21" grpId="1"/>
      <p:bldP spid="22" grpId="1"/>
      <p:bldP spid="22" grpId="2"/>
      <p:bldP spid="23" grpId="1"/>
      <p:bldP spid="23" grpId="2"/>
      <p:bldP spid="24" grpId="1"/>
      <p:bldP spid="24" grpId="2"/>
      <p:bldP spid="25" grpId="1"/>
      <p:bldP spid="26" grpId="1"/>
      <p:bldP spid="26" grpId="2"/>
      <p:bldP spid="27" grpId="1"/>
      <p:bldP spid="27" grpId="2"/>
      <p:bldP spid="28" grpId="1"/>
      <p:bldP spid="29" grpId="0"/>
      <p:bldP spid="30" grpId="0"/>
      <p:bldP spid="31" grpId="0"/>
      <p:bldP spid="31" grpId="1"/>
      <p:bldP spid="32" grpId="0"/>
      <p:bldP spid="32" grpId="1"/>
      <p:bldP spid="33" grpId="0"/>
      <p:bldP spid="33" grpId="1"/>
      <p:bldP spid="34" grpId="0"/>
      <p:bldP spid="35" grpId="0"/>
      <p:bldP spid="35" grpId="1"/>
      <p:bldP spid="36" grpId="0"/>
      <p:bldP spid="36" grpId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295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CHỦ NGỮ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295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VỊ NGỮ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48200" y="1182688"/>
            <a:ext cx="0" cy="5370512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28600" y="1833264"/>
            <a:ext cx="86868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7253" y="1958253"/>
            <a:ext cx="3148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Tôi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5455" y="1935306"/>
            <a:ext cx="3719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đã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hếch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răng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lên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xì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một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hơi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...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>
          <a:xfrm>
            <a:off x="228600" y="350837"/>
            <a:ext cx="6781800" cy="8683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 CÂU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TRẦN THUẬT ĐƠN LÀ GÌ ?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7252" y="2376506"/>
            <a:ext cx="3148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1 CN – 2 VN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228600" y="2895600"/>
            <a:ext cx="86868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47253" y="2971800"/>
            <a:ext cx="3148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Tôi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7252" y="3390053"/>
            <a:ext cx="3148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1 CN – 1 VN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95455" y="2989943"/>
            <a:ext cx="3719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mắng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28600" y="3867944"/>
            <a:ext cx="86868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33400" y="3962400"/>
            <a:ext cx="3148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Chú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mày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07576" y="3962400"/>
            <a:ext cx="3148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hôi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như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cú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mèo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thế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này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3400" y="4362510"/>
            <a:ext cx="3148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ta 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88081" y="4387091"/>
            <a:ext cx="3148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nào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chịu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được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3399" y="4787201"/>
            <a:ext cx="3148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2 CN – 2 VN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249494" y="5334000"/>
            <a:ext cx="86868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09600" y="5391090"/>
            <a:ext cx="3148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Tôi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07576" y="5386174"/>
            <a:ext cx="3479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về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không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một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chút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bận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tâm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3400" y="5786284"/>
            <a:ext cx="3148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1 CN – 2 VN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867944"/>
            <a:ext cx="8783894" cy="1466056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uild="allAtOnce"/>
      <p:bldP spid="57" grpId="0" build="allAtOnce"/>
      <p:bldP spid="58" grpId="0" build="allAtOnce"/>
      <p:bldP spid="59" grpId="0" build="allAtOnce"/>
      <p:bldP spid="60" grpId="0" build="allAtOnce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350837"/>
            <a:ext cx="6781800" cy="8683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 CÂU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TRẦN THUẬT ĐƠN LÀ GÌ ?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582994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-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Là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câu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do 1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cụm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C – V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tạo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thành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:</a:t>
            </a:r>
          </a:p>
          <a:p>
            <a:pPr algn="just"/>
            <a:r>
              <a:rPr lang="en-US" sz="24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      * CN / VN</a:t>
            </a:r>
          </a:p>
          <a:p>
            <a:pPr algn="just"/>
            <a:r>
              <a:rPr lang="en-US" sz="24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      * CN</a:t>
            </a:r>
            <a:r>
              <a:rPr lang="en-US" sz="2400" b="1" baseline="-25000" dirty="0" smtClean="0">
                <a:solidFill>
                  <a:srgbClr val="000000"/>
                </a:solidFill>
                <a:latin typeface="Cambria" pitchFamily="18" charset="0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, CN</a:t>
            </a:r>
            <a:r>
              <a:rPr lang="en-US" sz="2400" b="1" baseline="-25000" dirty="0" smtClean="0">
                <a:solidFill>
                  <a:srgbClr val="000000"/>
                </a:solidFill>
                <a:latin typeface="Cambria" pitchFamily="18" charset="0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... / VN</a:t>
            </a:r>
          </a:p>
          <a:p>
            <a:pPr algn="just"/>
            <a:r>
              <a:rPr lang="en-US" sz="24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      * CN / VN</a:t>
            </a:r>
            <a:r>
              <a:rPr lang="en-US" sz="2400" b="1" baseline="-25000" dirty="0" smtClean="0">
                <a:solidFill>
                  <a:srgbClr val="000000"/>
                </a:solidFill>
                <a:latin typeface="Cambria" pitchFamily="18" charset="0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, VN</a:t>
            </a:r>
            <a:r>
              <a:rPr lang="en-US" sz="2400" b="1" baseline="-25000" dirty="0" smtClean="0">
                <a:solidFill>
                  <a:srgbClr val="000000"/>
                </a:solidFill>
                <a:latin typeface="Cambria" pitchFamily="18" charset="0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...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471208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-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Mục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đích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: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dùng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để</a:t>
            </a:r>
            <a:endParaRPr lang="en-US" sz="24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pPr algn="just"/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       *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Giới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thiệu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(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là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...)</a:t>
            </a:r>
          </a:p>
          <a:p>
            <a:pPr algn="just"/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       </a:t>
            </a:r>
            <a:r>
              <a:rPr lang="en-US" sz="2400" b="1" dirty="0">
                <a:solidFill>
                  <a:srgbClr val="000000"/>
                </a:solidFill>
                <a:latin typeface="Cambria" pitchFamily="18" charset="0"/>
              </a:rPr>
              <a:t>*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Kể</a:t>
            </a:r>
            <a:endParaRPr lang="en-US" sz="24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pPr algn="just"/>
            <a:r>
              <a:rPr lang="en-US" sz="24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      *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Tả</a:t>
            </a:r>
            <a:endParaRPr lang="en-US" sz="24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pPr algn="just"/>
            <a:r>
              <a:rPr lang="en-US" sz="24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      *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Nêu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ý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kiến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2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350837"/>
            <a:ext cx="3390900" cy="8683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II. LUYỆN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TẬP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38865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(1)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Ngày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thứ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năm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trên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đảo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Cô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Tô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là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một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ngày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trong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trẻo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sáng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sủa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24300" y="350836"/>
            <a:ext cx="2171700" cy="8683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1/101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29548" y="1194621"/>
            <a:ext cx="0" cy="5309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165729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Tả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2098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(2)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Từ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khi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có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vịnh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Bắc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Bộ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và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từ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khi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quần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đảo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Cô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Tô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[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...]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thì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sau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mỗi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lần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 </a:t>
            </a:r>
          </a:p>
          <a:p>
            <a:pPr algn="just"/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      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dông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bão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bao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giờ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bầu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trời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Cô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Tô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cũng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trong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sáng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như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vậy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80604" y="2775156"/>
            <a:ext cx="0" cy="5309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8096" y="3306099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Nêu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ý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kiến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nhận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xét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9624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(3)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Cây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trên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núi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đảo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lại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thêm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xanh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mượt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nước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biển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lại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lam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biếc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đặm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đà</a:t>
            </a:r>
            <a:endParaRPr lang="en-US" sz="20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pPr algn="just"/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      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hơn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hết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cả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mọi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khi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và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cát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lại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vàng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giòn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hơn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nữa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681748" y="3924540"/>
            <a:ext cx="0" cy="5309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3924539"/>
            <a:ext cx="0" cy="5309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63296" y="4542504"/>
            <a:ext cx="0" cy="5309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28600" y="3867944"/>
            <a:ext cx="8783894" cy="1389856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600" y="55626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(4)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Và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nếu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cá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có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vắng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tăm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biệt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tích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.... 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thì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nay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lưới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càng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thêm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nặng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...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909302" y="5511931"/>
            <a:ext cx="0" cy="5309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47004" y="5537462"/>
            <a:ext cx="0" cy="5309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8600" y="5482434"/>
            <a:ext cx="8783894" cy="660269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3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1" grpId="0"/>
      <p:bldP spid="12" grpId="0"/>
      <p:bldP spid="16" grpId="0" animBg="1"/>
      <p:bldP spid="17" grpId="0"/>
      <p:bldP spid="20" grpId="0" animBg="1"/>
    </p:bldLst>
  </p:timing>
</p:sld>
</file>

<file path=ppt/theme/theme1.xml><?xml version="1.0" encoding="utf-8"?>
<a:theme xmlns:a="http://schemas.openxmlformats.org/drawingml/2006/main" name="574TGp_natural_light_ani">
  <a:themeElements>
    <a:clrScheme name="Default Design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574TGp_natural_light_ani</Template>
  <TotalTime>890</TotalTime>
  <Words>421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574TGp_natural_light_ani</vt:lpstr>
      <vt:lpstr>  CÂU  TRẦN THUẬT ĐƠN</vt:lpstr>
      <vt:lpstr>PowerPoint Presentation</vt:lpstr>
      <vt:lpstr>PowerPoint Presentation</vt:lpstr>
      <vt:lpstr>PowerPoint Presentation</vt:lpstr>
      <vt:lpstr>PowerPoint Presentation</vt:lpstr>
    </vt:vector>
  </TitlesOfParts>
  <Company>TTDV - Cholimex MEI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Hp</dc:creator>
  <cp:lastModifiedBy>hp</cp:lastModifiedBy>
  <cp:revision>103</cp:revision>
  <dcterms:created xsi:type="dcterms:W3CDTF">2013-10-21T11:19:42Z</dcterms:created>
  <dcterms:modified xsi:type="dcterms:W3CDTF">2015-03-09T18:16:29Z</dcterms:modified>
</cp:coreProperties>
</file>